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showGuides="1">
      <p:cViewPr varScale="1">
        <p:scale>
          <a:sx n="65" d="100"/>
          <a:sy n="65" d="100"/>
        </p:scale>
        <p:origin x="726" y="39"/>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dirty="0"/>
              <a:pPr/>
              <a:t>9/17/2018</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40F4739-9812-4A9F-890D-2AD6BA5F6EE8}" type="datetimeFigureOut">
              <a:rPr lang="en-US" dirty="0"/>
              <a:t>9/17/2018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8845AC5-A3F8-44AA-BA8F-596CDCC976D3}" type="datetimeFigureOut">
              <a:rPr lang="en-US" dirty="0"/>
              <a:t>9/17/2018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873B183-A821-4095-A363-9EC968635539}" type="datetimeFigureOut">
              <a:rPr lang="en-US" dirty="0"/>
              <a:t>9/17/2018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4D01B4-0AA5-45E6-B2E6-5FA4078AEBCF}" type="datetimeFigureOut">
              <a:rPr lang="en-US" dirty="0"/>
              <a:t>9/17/2018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dirty="0"/>
              <a:t>9/17/2018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dirty="0"/>
              <a:t>9/17/2018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dirty="0"/>
              <a:t>9/17/2018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dirty="0"/>
              <a:t>9/17/2018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dirty="0"/>
              <a:t>9/17/2018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AA073D-A903-47F8-8D16-77642FB0DF1F}" type="datetimeFigureOut">
              <a:rPr lang="en-US" dirty="0"/>
              <a:t>9/17/2018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dirty="0"/>
              <a:t>9/17/2018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dirty="0"/>
              <a:t>9/17/2018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dirty="0"/>
              <a:t>9/17/2018</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dirty="0"/>
              <a:t>9/17/2018</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E665CEB-0076-4E37-B880-BCEA9784DE0A}" type="datetimeFigureOut">
              <a:rPr lang="en-US" dirty="0"/>
              <a:t>9/17/2018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6149E5E-3896-4118-99A7-7B85668F1C5E}" type="datetimeFigureOut">
              <a:rPr lang="en-US" dirty="0"/>
              <a:t>9/17/2018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dirty="0"/>
              <a:t>9/17/2018</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dirty="0"/>
              <a:t>
              </a:t>
            </a:r>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1591E-F419-4A77-B124-993D2EAAE6B4}"/>
              </a:ext>
            </a:extLst>
          </p:cNvPr>
          <p:cNvSpPr>
            <a:spLocks noGrp="1"/>
          </p:cNvSpPr>
          <p:nvPr>
            <p:ph type="ctrTitle"/>
          </p:nvPr>
        </p:nvSpPr>
        <p:spPr/>
        <p:txBody>
          <a:bodyPr/>
          <a:lstStyle/>
          <a:p>
            <a:r>
              <a:rPr lang="en-US" dirty="0"/>
              <a:t>IBM Employee Attrition</a:t>
            </a:r>
          </a:p>
        </p:txBody>
      </p:sp>
      <p:sp>
        <p:nvSpPr>
          <p:cNvPr id="3" name="Subtitle 2">
            <a:extLst>
              <a:ext uri="{FF2B5EF4-FFF2-40B4-BE49-F238E27FC236}">
                <a16:creationId xmlns:a16="http://schemas.microsoft.com/office/drawing/2014/main" id="{24409D21-E555-45E5-9DBD-2669B6AA73B6}"/>
              </a:ext>
            </a:extLst>
          </p:cNvPr>
          <p:cNvSpPr>
            <a:spLocks noGrp="1"/>
          </p:cNvSpPr>
          <p:nvPr>
            <p:ph type="subTitle" idx="1"/>
          </p:nvPr>
        </p:nvSpPr>
        <p:spPr/>
        <p:txBody>
          <a:bodyPr/>
          <a:lstStyle/>
          <a:p>
            <a:r>
              <a:rPr lang="en-US" dirty="0"/>
              <a:t>Andrew Frazier – DS5K CAPSTONE Presentation</a:t>
            </a:r>
          </a:p>
        </p:txBody>
      </p:sp>
    </p:spTree>
    <p:extLst>
      <p:ext uri="{BB962C8B-B14F-4D97-AF65-F5344CB8AC3E}">
        <p14:creationId xmlns:p14="http://schemas.microsoft.com/office/powerpoint/2010/main" val="2534264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0BE9D-6752-4199-B2FE-31CE682CB107}"/>
              </a:ext>
            </a:extLst>
          </p:cNvPr>
          <p:cNvSpPr>
            <a:spLocks noGrp="1"/>
          </p:cNvSpPr>
          <p:nvPr>
            <p:ph type="title"/>
          </p:nvPr>
        </p:nvSpPr>
        <p:spPr>
          <a:xfrm>
            <a:off x="1154953" y="973668"/>
            <a:ext cx="9183666" cy="706964"/>
          </a:xfrm>
        </p:spPr>
        <p:txBody>
          <a:bodyPr/>
          <a:lstStyle/>
          <a:p>
            <a:r>
              <a:rPr lang="en-US" dirty="0"/>
              <a:t>Exploring Features – Data Visualizations</a:t>
            </a:r>
          </a:p>
        </p:txBody>
      </p:sp>
      <p:pic>
        <p:nvPicPr>
          <p:cNvPr id="3" name="Picture 2">
            <a:extLst>
              <a:ext uri="{FF2B5EF4-FFF2-40B4-BE49-F238E27FC236}">
                <a16:creationId xmlns:a16="http://schemas.microsoft.com/office/drawing/2014/main" id="{D0F445B0-EC35-4C01-B0C6-83406BC6783B}"/>
              </a:ext>
            </a:extLst>
          </p:cNvPr>
          <p:cNvPicPr>
            <a:picLocks noChangeAspect="1"/>
          </p:cNvPicPr>
          <p:nvPr/>
        </p:nvPicPr>
        <p:blipFill rotWithShape="1">
          <a:blip r:embed="rId2"/>
          <a:srcRect l="27823" t="19793" r="49212" b="57312"/>
          <a:stretch/>
        </p:blipFill>
        <p:spPr>
          <a:xfrm>
            <a:off x="3239738" y="4203797"/>
            <a:ext cx="4813404" cy="2699216"/>
          </a:xfrm>
          <a:prstGeom prst="rect">
            <a:avLst/>
          </a:prstGeom>
        </p:spPr>
      </p:pic>
      <p:pic>
        <p:nvPicPr>
          <p:cNvPr id="4" name="Picture 3">
            <a:extLst>
              <a:ext uri="{FF2B5EF4-FFF2-40B4-BE49-F238E27FC236}">
                <a16:creationId xmlns:a16="http://schemas.microsoft.com/office/drawing/2014/main" id="{6980E639-88FA-441D-8E0A-7F39D54E0132}"/>
              </a:ext>
            </a:extLst>
          </p:cNvPr>
          <p:cNvPicPr>
            <a:picLocks noChangeAspect="1"/>
          </p:cNvPicPr>
          <p:nvPr/>
        </p:nvPicPr>
        <p:blipFill rotWithShape="1">
          <a:blip r:embed="rId3"/>
          <a:srcRect l="28488" t="35519" r="48547" b="14198"/>
          <a:stretch/>
        </p:blipFill>
        <p:spPr>
          <a:xfrm>
            <a:off x="110613" y="2479582"/>
            <a:ext cx="2799906" cy="3448430"/>
          </a:xfrm>
          <a:prstGeom prst="rect">
            <a:avLst/>
          </a:prstGeom>
        </p:spPr>
      </p:pic>
      <p:pic>
        <p:nvPicPr>
          <p:cNvPr id="6" name="Picture 5">
            <a:extLst>
              <a:ext uri="{FF2B5EF4-FFF2-40B4-BE49-F238E27FC236}">
                <a16:creationId xmlns:a16="http://schemas.microsoft.com/office/drawing/2014/main" id="{B1423318-3747-4B5A-A515-8DE8795B34DD}"/>
              </a:ext>
            </a:extLst>
          </p:cNvPr>
          <p:cNvPicPr>
            <a:picLocks noChangeAspect="1"/>
          </p:cNvPicPr>
          <p:nvPr/>
        </p:nvPicPr>
        <p:blipFill rotWithShape="1">
          <a:blip r:embed="rId4"/>
          <a:srcRect l="28488" t="18688" r="48547" b="57968"/>
          <a:stretch/>
        </p:blipFill>
        <p:spPr>
          <a:xfrm>
            <a:off x="8524733" y="2550979"/>
            <a:ext cx="3332967" cy="1905669"/>
          </a:xfrm>
          <a:prstGeom prst="rect">
            <a:avLst/>
          </a:prstGeom>
        </p:spPr>
      </p:pic>
      <p:pic>
        <p:nvPicPr>
          <p:cNvPr id="8" name="Picture 7">
            <a:extLst>
              <a:ext uri="{FF2B5EF4-FFF2-40B4-BE49-F238E27FC236}">
                <a16:creationId xmlns:a16="http://schemas.microsoft.com/office/drawing/2014/main" id="{8496F2D3-108F-48C0-9281-5E167217C610}"/>
              </a:ext>
            </a:extLst>
          </p:cNvPr>
          <p:cNvPicPr>
            <a:picLocks noChangeAspect="1"/>
          </p:cNvPicPr>
          <p:nvPr/>
        </p:nvPicPr>
        <p:blipFill rotWithShape="1">
          <a:blip r:embed="rId4"/>
          <a:srcRect l="28488" t="44833" r="48547" b="31028"/>
          <a:stretch/>
        </p:blipFill>
        <p:spPr>
          <a:xfrm>
            <a:off x="3667268" y="1779599"/>
            <a:ext cx="4102511" cy="2425630"/>
          </a:xfrm>
          <a:prstGeom prst="rect">
            <a:avLst/>
          </a:prstGeom>
        </p:spPr>
      </p:pic>
      <p:pic>
        <p:nvPicPr>
          <p:cNvPr id="10" name="Picture 9">
            <a:extLst>
              <a:ext uri="{FF2B5EF4-FFF2-40B4-BE49-F238E27FC236}">
                <a16:creationId xmlns:a16="http://schemas.microsoft.com/office/drawing/2014/main" id="{9D3ADB9D-19B2-4D42-8DD6-C326B765C2B9}"/>
              </a:ext>
            </a:extLst>
          </p:cNvPr>
          <p:cNvPicPr>
            <a:picLocks noChangeAspect="1"/>
          </p:cNvPicPr>
          <p:nvPr/>
        </p:nvPicPr>
        <p:blipFill rotWithShape="1">
          <a:blip r:embed="rId4"/>
          <a:srcRect l="28488" t="72178" r="48547" b="5484"/>
          <a:stretch/>
        </p:blipFill>
        <p:spPr>
          <a:xfrm>
            <a:off x="8643588" y="4795794"/>
            <a:ext cx="3095259" cy="1693495"/>
          </a:xfrm>
          <a:prstGeom prst="rect">
            <a:avLst/>
          </a:prstGeom>
        </p:spPr>
      </p:pic>
      <p:sp>
        <p:nvSpPr>
          <p:cNvPr id="7" name="TextBox 6">
            <a:extLst>
              <a:ext uri="{FF2B5EF4-FFF2-40B4-BE49-F238E27FC236}">
                <a16:creationId xmlns:a16="http://schemas.microsoft.com/office/drawing/2014/main" id="{38157735-4868-4F3E-8FA4-05664F3C763A}"/>
              </a:ext>
            </a:extLst>
          </p:cNvPr>
          <p:cNvSpPr txBox="1"/>
          <p:nvPr/>
        </p:nvSpPr>
        <p:spPr>
          <a:xfrm>
            <a:off x="4903840" y="6599907"/>
            <a:ext cx="2374490" cy="261610"/>
          </a:xfrm>
          <a:prstGeom prst="rect">
            <a:avLst/>
          </a:prstGeom>
          <a:noFill/>
        </p:spPr>
        <p:txBody>
          <a:bodyPr wrap="square" rtlCol="0">
            <a:spAutoFit/>
          </a:bodyPr>
          <a:lstStyle/>
          <a:p>
            <a:r>
              <a:rPr lang="en-US" sz="1050" b="1" dirty="0"/>
              <a:t>Monthly Income</a:t>
            </a:r>
          </a:p>
        </p:txBody>
      </p:sp>
      <p:sp>
        <p:nvSpPr>
          <p:cNvPr id="12" name="TextBox 11">
            <a:extLst>
              <a:ext uri="{FF2B5EF4-FFF2-40B4-BE49-F238E27FC236}">
                <a16:creationId xmlns:a16="http://schemas.microsoft.com/office/drawing/2014/main" id="{50CCC7F7-2C3D-449E-812E-E538A277B699}"/>
              </a:ext>
            </a:extLst>
          </p:cNvPr>
          <p:cNvSpPr txBox="1"/>
          <p:nvPr/>
        </p:nvSpPr>
        <p:spPr>
          <a:xfrm>
            <a:off x="9266905" y="4325843"/>
            <a:ext cx="2374490" cy="215444"/>
          </a:xfrm>
          <a:prstGeom prst="rect">
            <a:avLst/>
          </a:prstGeom>
          <a:noFill/>
        </p:spPr>
        <p:txBody>
          <a:bodyPr wrap="square" rtlCol="0">
            <a:spAutoFit/>
          </a:bodyPr>
          <a:lstStyle/>
          <a:p>
            <a:r>
              <a:rPr lang="en-US" sz="800" b="1" dirty="0"/>
              <a:t>Distance From Home</a:t>
            </a:r>
          </a:p>
        </p:txBody>
      </p:sp>
      <p:sp>
        <p:nvSpPr>
          <p:cNvPr id="13" name="TextBox 12">
            <a:extLst>
              <a:ext uri="{FF2B5EF4-FFF2-40B4-BE49-F238E27FC236}">
                <a16:creationId xmlns:a16="http://schemas.microsoft.com/office/drawing/2014/main" id="{B907B371-3132-4C63-A537-D4210E9808B4}"/>
              </a:ext>
            </a:extLst>
          </p:cNvPr>
          <p:cNvSpPr txBox="1"/>
          <p:nvPr/>
        </p:nvSpPr>
        <p:spPr>
          <a:xfrm>
            <a:off x="4814926" y="3974025"/>
            <a:ext cx="2374490" cy="261610"/>
          </a:xfrm>
          <a:prstGeom prst="rect">
            <a:avLst/>
          </a:prstGeom>
          <a:noFill/>
        </p:spPr>
        <p:txBody>
          <a:bodyPr wrap="square" rtlCol="0">
            <a:spAutoFit/>
          </a:bodyPr>
          <a:lstStyle/>
          <a:p>
            <a:r>
              <a:rPr lang="en-US" sz="1050" b="1" dirty="0"/>
              <a:t>Monthly Rate</a:t>
            </a:r>
          </a:p>
        </p:txBody>
      </p:sp>
      <p:sp>
        <p:nvSpPr>
          <p:cNvPr id="14" name="TextBox 13">
            <a:extLst>
              <a:ext uri="{FF2B5EF4-FFF2-40B4-BE49-F238E27FC236}">
                <a16:creationId xmlns:a16="http://schemas.microsoft.com/office/drawing/2014/main" id="{BF81439B-EB53-45D0-9669-43DBC9C02879}"/>
              </a:ext>
            </a:extLst>
          </p:cNvPr>
          <p:cNvSpPr txBox="1"/>
          <p:nvPr/>
        </p:nvSpPr>
        <p:spPr>
          <a:xfrm>
            <a:off x="9364357" y="6489289"/>
            <a:ext cx="2374490" cy="215444"/>
          </a:xfrm>
          <a:prstGeom prst="rect">
            <a:avLst/>
          </a:prstGeom>
          <a:noFill/>
        </p:spPr>
        <p:txBody>
          <a:bodyPr wrap="square" rtlCol="0">
            <a:spAutoFit/>
          </a:bodyPr>
          <a:lstStyle/>
          <a:p>
            <a:r>
              <a:rPr lang="en-US" sz="800" b="1" dirty="0"/>
              <a:t>Job Involvement</a:t>
            </a:r>
          </a:p>
        </p:txBody>
      </p:sp>
      <p:sp>
        <p:nvSpPr>
          <p:cNvPr id="15" name="TextBox 14">
            <a:extLst>
              <a:ext uri="{FF2B5EF4-FFF2-40B4-BE49-F238E27FC236}">
                <a16:creationId xmlns:a16="http://schemas.microsoft.com/office/drawing/2014/main" id="{05EDF339-BFFF-4BC0-B004-83B53C879BA4}"/>
              </a:ext>
            </a:extLst>
          </p:cNvPr>
          <p:cNvSpPr txBox="1"/>
          <p:nvPr/>
        </p:nvSpPr>
        <p:spPr>
          <a:xfrm>
            <a:off x="865248" y="5820290"/>
            <a:ext cx="2374490" cy="215444"/>
          </a:xfrm>
          <a:prstGeom prst="rect">
            <a:avLst/>
          </a:prstGeom>
          <a:noFill/>
        </p:spPr>
        <p:txBody>
          <a:bodyPr wrap="square" rtlCol="0">
            <a:spAutoFit/>
          </a:bodyPr>
          <a:lstStyle/>
          <a:p>
            <a:r>
              <a:rPr lang="en-US" sz="800" b="1" dirty="0"/>
              <a:t>Job Level</a:t>
            </a:r>
          </a:p>
        </p:txBody>
      </p:sp>
    </p:spTree>
    <p:extLst>
      <p:ext uri="{BB962C8B-B14F-4D97-AF65-F5344CB8AC3E}">
        <p14:creationId xmlns:p14="http://schemas.microsoft.com/office/powerpoint/2010/main" val="2666453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D7C90-5E97-4066-94AC-888697BE925B}"/>
              </a:ext>
            </a:extLst>
          </p:cNvPr>
          <p:cNvSpPr>
            <a:spLocks noGrp="1"/>
          </p:cNvSpPr>
          <p:nvPr>
            <p:ph type="title"/>
          </p:nvPr>
        </p:nvSpPr>
        <p:spPr/>
        <p:txBody>
          <a:bodyPr/>
          <a:lstStyle/>
          <a:p>
            <a:r>
              <a:rPr lang="en-US" b="1" dirty="0"/>
              <a:t>Done with the EDA Do-loop</a:t>
            </a:r>
            <a:br>
              <a:rPr lang="en-US" b="1" dirty="0"/>
            </a:br>
            <a:endParaRPr lang="en-US" dirty="0"/>
          </a:p>
        </p:txBody>
      </p:sp>
      <p:sp>
        <p:nvSpPr>
          <p:cNvPr id="3" name="Content Placeholder 2">
            <a:extLst>
              <a:ext uri="{FF2B5EF4-FFF2-40B4-BE49-F238E27FC236}">
                <a16:creationId xmlns:a16="http://schemas.microsoft.com/office/drawing/2014/main" id="{A5938295-3B1C-45CB-9E62-F1B1AD1251D8}"/>
              </a:ext>
            </a:extLst>
          </p:cNvPr>
          <p:cNvSpPr>
            <a:spLocks noGrp="1"/>
          </p:cNvSpPr>
          <p:nvPr>
            <p:ph idx="1"/>
          </p:nvPr>
        </p:nvSpPr>
        <p:spPr>
          <a:xfrm>
            <a:off x="1154955" y="2603500"/>
            <a:ext cx="10400406" cy="3416300"/>
          </a:xfrm>
        </p:spPr>
        <p:txBody>
          <a:bodyPr/>
          <a:lstStyle/>
          <a:p>
            <a:r>
              <a:rPr lang="en-US" b="1" dirty="0"/>
              <a:t>At this point, ROI on EDA is a bit limited within time constraints (and skill set)... time to move on to a model</a:t>
            </a:r>
          </a:p>
          <a:p>
            <a:pPr lvl="1"/>
            <a:r>
              <a:rPr lang="en-US" b="1" dirty="0"/>
              <a:t>KNN</a:t>
            </a:r>
          </a:p>
          <a:p>
            <a:pPr lvl="1"/>
            <a:r>
              <a:rPr lang="en-US" b="1" dirty="0"/>
              <a:t>Logistics Regression</a:t>
            </a:r>
          </a:p>
          <a:p>
            <a:pPr lvl="1"/>
            <a:r>
              <a:rPr lang="en-US" b="1" dirty="0"/>
              <a:t>Decision Tree</a:t>
            </a:r>
          </a:p>
          <a:p>
            <a:pPr lvl="1"/>
            <a:r>
              <a:rPr lang="en-US" b="1" dirty="0"/>
              <a:t>Random Forest</a:t>
            </a:r>
          </a:p>
          <a:p>
            <a:endParaRPr lang="en-US" dirty="0"/>
          </a:p>
        </p:txBody>
      </p:sp>
      <p:pic>
        <p:nvPicPr>
          <p:cNvPr id="4" name="Picture 3">
            <a:extLst>
              <a:ext uri="{FF2B5EF4-FFF2-40B4-BE49-F238E27FC236}">
                <a16:creationId xmlns:a16="http://schemas.microsoft.com/office/drawing/2014/main" id="{E9FDCF2D-39D4-441F-AD98-7914B81D26DB}"/>
              </a:ext>
            </a:extLst>
          </p:cNvPr>
          <p:cNvPicPr>
            <a:picLocks noChangeAspect="1"/>
          </p:cNvPicPr>
          <p:nvPr/>
        </p:nvPicPr>
        <p:blipFill rotWithShape="1">
          <a:blip r:embed="rId2"/>
          <a:srcRect l="28138" t="24506" r="28085" b="42689"/>
          <a:stretch/>
        </p:blipFill>
        <p:spPr>
          <a:xfrm>
            <a:off x="4458708" y="3111910"/>
            <a:ext cx="7487485" cy="3156155"/>
          </a:xfrm>
          <a:prstGeom prst="rect">
            <a:avLst/>
          </a:prstGeom>
        </p:spPr>
      </p:pic>
    </p:spTree>
    <p:extLst>
      <p:ext uri="{BB962C8B-B14F-4D97-AF65-F5344CB8AC3E}">
        <p14:creationId xmlns:p14="http://schemas.microsoft.com/office/powerpoint/2010/main" val="4261175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D7C90-5E97-4066-94AC-888697BE925B}"/>
              </a:ext>
            </a:extLst>
          </p:cNvPr>
          <p:cNvSpPr>
            <a:spLocks noGrp="1"/>
          </p:cNvSpPr>
          <p:nvPr>
            <p:ph type="title"/>
          </p:nvPr>
        </p:nvSpPr>
        <p:spPr/>
        <p:txBody>
          <a:bodyPr/>
          <a:lstStyle/>
          <a:p>
            <a:r>
              <a:rPr lang="en-US" b="1" dirty="0"/>
              <a:t>Model Performance</a:t>
            </a:r>
            <a:br>
              <a:rPr lang="en-US" b="1" dirty="0"/>
            </a:br>
            <a:endParaRPr lang="en-US" dirty="0"/>
          </a:p>
        </p:txBody>
      </p:sp>
      <p:sp>
        <p:nvSpPr>
          <p:cNvPr id="3" name="Content Placeholder 2">
            <a:extLst>
              <a:ext uri="{FF2B5EF4-FFF2-40B4-BE49-F238E27FC236}">
                <a16:creationId xmlns:a16="http://schemas.microsoft.com/office/drawing/2014/main" id="{A5938295-3B1C-45CB-9E62-F1B1AD1251D8}"/>
              </a:ext>
            </a:extLst>
          </p:cNvPr>
          <p:cNvSpPr>
            <a:spLocks noGrp="1"/>
          </p:cNvSpPr>
          <p:nvPr>
            <p:ph idx="1"/>
          </p:nvPr>
        </p:nvSpPr>
        <p:spPr>
          <a:xfrm>
            <a:off x="395413" y="2293784"/>
            <a:ext cx="10400406" cy="3416300"/>
          </a:xfrm>
        </p:spPr>
        <p:txBody>
          <a:bodyPr/>
          <a:lstStyle/>
          <a:p>
            <a:r>
              <a:rPr lang="en-US" b="1" dirty="0"/>
              <a:t>At this point, ROI on EDA is a bit limited within time constraints (and skill set)... time to move on to a model</a:t>
            </a:r>
          </a:p>
          <a:p>
            <a:pPr lvl="1"/>
            <a:r>
              <a:rPr lang="en-US" b="1" dirty="0"/>
              <a:t>KNN (.82 Accuracy)</a:t>
            </a:r>
          </a:p>
          <a:p>
            <a:pPr lvl="1"/>
            <a:r>
              <a:rPr lang="en-US" b="1" dirty="0"/>
              <a:t>Logistics Regression (.85 Accuracy)</a:t>
            </a:r>
          </a:p>
          <a:p>
            <a:pPr lvl="1"/>
            <a:r>
              <a:rPr lang="en-US" b="1" dirty="0"/>
              <a:t>Decision Tree (.85 Accuracy)</a:t>
            </a:r>
          </a:p>
          <a:p>
            <a:pPr lvl="1"/>
            <a:r>
              <a:rPr lang="en-US" b="1" dirty="0"/>
              <a:t>Random Forest (.83 Accuracy)</a:t>
            </a:r>
          </a:p>
          <a:p>
            <a:pPr marL="457200" lvl="1" indent="0">
              <a:buNone/>
            </a:pPr>
            <a:endParaRPr lang="en-US" b="1" dirty="0"/>
          </a:p>
          <a:p>
            <a:endParaRPr lang="en-US" dirty="0"/>
          </a:p>
        </p:txBody>
      </p:sp>
      <p:pic>
        <p:nvPicPr>
          <p:cNvPr id="4" name="Picture 3">
            <a:extLst>
              <a:ext uri="{FF2B5EF4-FFF2-40B4-BE49-F238E27FC236}">
                <a16:creationId xmlns:a16="http://schemas.microsoft.com/office/drawing/2014/main" id="{E9FDCF2D-39D4-441F-AD98-7914B81D26DB}"/>
              </a:ext>
            </a:extLst>
          </p:cNvPr>
          <p:cNvPicPr>
            <a:picLocks noChangeAspect="1"/>
          </p:cNvPicPr>
          <p:nvPr/>
        </p:nvPicPr>
        <p:blipFill rotWithShape="1">
          <a:blip r:embed="rId2"/>
          <a:srcRect l="28138" t="24506" r="28085" b="42689"/>
          <a:stretch/>
        </p:blipFill>
        <p:spPr>
          <a:xfrm>
            <a:off x="4704515" y="3701845"/>
            <a:ext cx="7487485" cy="3156155"/>
          </a:xfrm>
          <a:prstGeom prst="rect">
            <a:avLst/>
          </a:prstGeom>
        </p:spPr>
      </p:pic>
    </p:spTree>
    <p:extLst>
      <p:ext uri="{BB962C8B-B14F-4D97-AF65-F5344CB8AC3E}">
        <p14:creationId xmlns:p14="http://schemas.microsoft.com/office/powerpoint/2010/main" val="3450505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D7C90-5E97-4066-94AC-888697BE925B}"/>
              </a:ext>
            </a:extLst>
          </p:cNvPr>
          <p:cNvSpPr>
            <a:spLocks noGrp="1"/>
          </p:cNvSpPr>
          <p:nvPr>
            <p:ph type="title"/>
          </p:nvPr>
        </p:nvSpPr>
        <p:spPr/>
        <p:txBody>
          <a:bodyPr/>
          <a:lstStyle/>
          <a:p>
            <a:r>
              <a:rPr lang="en-US" b="1" dirty="0"/>
              <a:t>Model Performance – Weak Signal</a:t>
            </a:r>
            <a:endParaRPr lang="en-US" dirty="0"/>
          </a:p>
        </p:txBody>
      </p:sp>
      <p:sp>
        <p:nvSpPr>
          <p:cNvPr id="3" name="Content Placeholder 2">
            <a:extLst>
              <a:ext uri="{FF2B5EF4-FFF2-40B4-BE49-F238E27FC236}">
                <a16:creationId xmlns:a16="http://schemas.microsoft.com/office/drawing/2014/main" id="{A5938295-3B1C-45CB-9E62-F1B1AD1251D8}"/>
              </a:ext>
            </a:extLst>
          </p:cNvPr>
          <p:cNvSpPr>
            <a:spLocks noGrp="1"/>
          </p:cNvSpPr>
          <p:nvPr>
            <p:ph idx="1"/>
          </p:nvPr>
        </p:nvSpPr>
        <p:spPr>
          <a:xfrm>
            <a:off x="395413" y="2293784"/>
            <a:ext cx="10400406" cy="3416300"/>
          </a:xfrm>
        </p:spPr>
        <p:txBody>
          <a:bodyPr/>
          <a:lstStyle/>
          <a:p>
            <a:r>
              <a:rPr lang="en-US" b="1" dirty="0"/>
              <a:t>Performing Over-sampling using SMOTE (Synthetic Minority Over Sampling Technique)</a:t>
            </a:r>
          </a:p>
          <a:p>
            <a:pPr lvl="1"/>
            <a:r>
              <a:rPr lang="en-US" b="1" dirty="0"/>
              <a:t>KNN ( was .82 Accuracy, now .79 Accuracy)</a:t>
            </a:r>
          </a:p>
          <a:p>
            <a:pPr lvl="1"/>
            <a:r>
              <a:rPr lang="en-US" b="1" dirty="0"/>
              <a:t>Logistics Regression (.85 Accuracy, now .80 Accuracy)</a:t>
            </a:r>
          </a:p>
          <a:p>
            <a:pPr lvl="1"/>
            <a:r>
              <a:rPr lang="en-US" b="1" dirty="0"/>
              <a:t>Decision Tree (.85 Accuracy, now .87 Accuracy)</a:t>
            </a:r>
          </a:p>
          <a:p>
            <a:pPr lvl="1"/>
            <a:r>
              <a:rPr lang="en-US" b="1" dirty="0"/>
              <a:t>Random Forest (.83 Accuracy, now .91 Accuracy)</a:t>
            </a:r>
          </a:p>
          <a:p>
            <a:r>
              <a:rPr lang="en-US" b="1" dirty="0"/>
              <a:t>While overall accuracy did not always improve in overall model, it did always improve significantly in predicting minority class – </a:t>
            </a:r>
            <a:r>
              <a:rPr lang="en-US" b="1" dirty="0" err="1"/>
              <a:t>Attrition_Yes</a:t>
            </a:r>
            <a:endParaRPr lang="en-US" b="1" dirty="0"/>
          </a:p>
          <a:p>
            <a:pPr marL="457200" lvl="1" indent="0">
              <a:buNone/>
            </a:pPr>
            <a:endParaRPr lang="en-US" b="1" dirty="0"/>
          </a:p>
          <a:p>
            <a:endParaRPr lang="en-US" dirty="0"/>
          </a:p>
        </p:txBody>
      </p:sp>
      <p:grpSp>
        <p:nvGrpSpPr>
          <p:cNvPr id="10" name="Group 9">
            <a:extLst>
              <a:ext uri="{FF2B5EF4-FFF2-40B4-BE49-F238E27FC236}">
                <a16:creationId xmlns:a16="http://schemas.microsoft.com/office/drawing/2014/main" id="{34F06D81-2C41-4E58-A3E2-E4933667BBF8}"/>
              </a:ext>
            </a:extLst>
          </p:cNvPr>
          <p:cNvGrpSpPr/>
          <p:nvPr/>
        </p:nvGrpSpPr>
        <p:grpSpPr>
          <a:xfrm>
            <a:off x="855271" y="4881716"/>
            <a:ext cx="7389076" cy="1873045"/>
            <a:chOff x="855271" y="4254911"/>
            <a:chExt cx="7389076" cy="1873045"/>
          </a:xfrm>
        </p:grpSpPr>
        <p:pic>
          <p:nvPicPr>
            <p:cNvPr id="7" name="Picture 6">
              <a:extLst>
                <a:ext uri="{FF2B5EF4-FFF2-40B4-BE49-F238E27FC236}">
                  <a16:creationId xmlns:a16="http://schemas.microsoft.com/office/drawing/2014/main" id="{16A3588B-8AB5-49DC-BC64-802192475D46}"/>
                </a:ext>
              </a:extLst>
            </p:cNvPr>
            <p:cNvPicPr>
              <a:picLocks noChangeAspect="1"/>
            </p:cNvPicPr>
            <p:nvPr/>
          </p:nvPicPr>
          <p:blipFill rotWithShape="1">
            <a:blip r:embed="rId2"/>
            <a:srcRect l="28138" t="27651" r="30141" b="53548"/>
            <a:stretch/>
          </p:blipFill>
          <p:spPr>
            <a:xfrm>
              <a:off x="855271" y="4254911"/>
              <a:ext cx="7389076" cy="1873045"/>
            </a:xfrm>
            <a:prstGeom prst="rect">
              <a:avLst/>
            </a:prstGeom>
          </p:spPr>
        </p:pic>
        <p:sp>
          <p:nvSpPr>
            <p:cNvPr id="8" name="Rectangle: Rounded Corners 7">
              <a:extLst>
                <a:ext uri="{FF2B5EF4-FFF2-40B4-BE49-F238E27FC236}">
                  <a16:creationId xmlns:a16="http://schemas.microsoft.com/office/drawing/2014/main" id="{A1458BAF-8265-4FC9-8873-FB4F94704A07}"/>
                </a:ext>
              </a:extLst>
            </p:cNvPr>
            <p:cNvSpPr/>
            <p:nvPr/>
          </p:nvSpPr>
          <p:spPr>
            <a:xfrm>
              <a:off x="6850626" y="5294670"/>
              <a:ext cx="1290484" cy="33183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9" name="TextBox 8">
            <a:extLst>
              <a:ext uri="{FF2B5EF4-FFF2-40B4-BE49-F238E27FC236}">
                <a16:creationId xmlns:a16="http://schemas.microsoft.com/office/drawing/2014/main" id="{1126603F-AB56-4BEC-8179-501E89D7BB91}"/>
              </a:ext>
            </a:extLst>
          </p:cNvPr>
          <p:cNvSpPr txBox="1"/>
          <p:nvPr/>
        </p:nvSpPr>
        <p:spPr>
          <a:xfrm>
            <a:off x="8475406" y="5856561"/>
            <a:ext cx="3716594" cy="461665"/>
          </a:xfrm>
          <a:prstGeom prst="rect">
            <a:avLst/>
          </a:prstGeom>
          <a:noFill/>
        </p:spPr>
        <p:txBody>
          <a:bodyPr wrap="square" rtlCol="0">
            <a:spAutoFit/>
          </a:bodyPr>
          <a:lstStyle/>
          <a:p>
            <a:r>
              <a:rPr lang="en-US" sz="1200" dirty="0"/>
              <a:t>Note – changed Random state from 99 to 85 for better Random Forest</a:t>
            </a:r>
          </a:p>
        </p:txBody>
      </p:sp>
    </p:spTree>
    <p:extLst>
      <p:ext uri="{BB962C8B-B14F-4D97-AF65-F5344CB8AC3E}">
        <p14:creationId xmlns:p14="http://schemas.microsoft.com/office/powerpoint/2010/main" val="1725235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D7C90-5E97-4066-94AC-888697BE925B}"/>
              </a:ext>
            </a:extLst>
          </p:cNvPr>
          <p:cNvSpPr>
            <a:spLocks noGrp="1"/>
          </p:cNvSpPr>
          <p:nvPr>
            <p:ph type="title"/>
          </p:nvPr>
        </p:nvSpPr>
        <p:spPr/>
        <p:txBody>
          <a:bodyPr/>
          <a:lstStyle/>
          <a:p>
            <a:r>
              <a:rPr lang="en-US" b="1" dirty="0"/>
              <a:t>Model Performance – SMOTE RF</a:t>
            </a:r>
            <a:endParaRPr lang="en-US" dirty="0"/>
          </a:p>
        </p:txBody>
      </p:sp>
      <p:pic>
        <p:nvPicPr>
          <p:cNvPr id="10" name="Picture 9">
            <a:extLst>
              <a:ext uri="{FF2B5EF4-FFF2-40B4-BE49-F238E27FC236}">
                <a16:creationId xmlns:a16="http://schemas.microsoft.com/office/drawing/2014/main" id="{AF66906C-B848-4BA8-BC10-05495CCF8F47}"/>
              </a:ext>
            </a:extLst>
          </p:cNvPr>
          <p:cNvPicPr>
            <a:picLocks noChangeAspect="1"/>
          </p:cNvPicPr>
          <p:nvPr/>
        </p:nvPicPr>
        <p:blipFill rotWithShape="1">
          <a:blip r:embed="rId2"/>
          <a:srcRect l="28138" t="13333" r="42056" b="26990"/>
          <a:stretch/>
        </p:blipFill>
        <p:spPr>
          <a:xfrm>
            <a:off x="466161" y="1818530"/>
            <a:ext cx="5470065" cy="5039470"/>
          </a:xfrm>
          <a:prstGeom prst="rect">
            <a:avLst/>
          </a:prstGeom>
        </p:spPr>
      </p:pic>
      <p:pic>
        <p:nvPicPr>
          <p:cNvPr id="11" name="Picture 10">
            <a:extLst>
              <a:ext uri="{FF2B5EF4-FFF2-40B4-BE49-F238E27FC236}">
                <a16:creationId xmlns:a16="http://schemas.microsoft.com/office/drawing/2014/main" id="{BFC269B9-E4B7-47B0-A1A1-55E68AA54243}"/>
              </a:ext>
            </a:extLst>
          </p:cNvPr>
          <p:cNvPicPr>
            <a:picLocks noChangeAspect="1"/>
          </p:cNvPicPr>
          <p:nvPr/>
        </p:nvPicPr>
        <p:blipFill rotWithShape="1">
          <a:blip r:embed="rId3"/>
          <a:srcRect l="28138" t="45683" r="47077" b="18602"/>
          <a:stretch/>
        </p:blipFill>
        <p:spPr>
          <a:xfrm>
            <a:off x="6132870" y="1818530"/>
            <a:ext cx="5540477" cy="4490786"/>
          </a:xfrm>
          <a:prstGeom prst="rect">
            <a:avLst/>
          </a:prstGeom>
        </p:spPr>
      </p:pic>
    </p:spTree>
    <p:extLst>
      <p:ext uri="{BB962C8B-B14F-4D97-AF65-F5344CB8AC3E}">
        <p14:creationId xmlns:p14="http://schemas.microsoft.com/office/powerpoint/2010/main" val="302499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D7C90-5E97-4066-94AC-888697BE925B}"/>
              </a:ext>
            </a:extLst>
          </p:cNvPr>
          <p:cNvSpPr>
            <a:spLocks noGrp="1"/>
          </p:cNvSpPr>
          <p:nvPr>
            <p:ph type="title"/>
          </p:nvPr>
        </p:nvSpPr>
        <p:spPr/>
        <p:txBody>
          <a:bodyPr/>
          <a:lstStyle/>
          <a:p>
            <a:r>
              <a:rPr lang="en-US" b="1" dirty="0"/>
              <a:t>Model Performance – SMOTE RF</a:t>
            </a:r>
            <a:endParaRPr lang="en-US" dirty="0"/>
          </a:p>
        </p:txBody>
      </p:sp>
      <p:pic>
        <p:nvPicPr>
          <p:cNvPr id="3" name="Picture 2">
            <a:extLst>
              <a:ext uri="{FF2B5EF4-FFF2-40B4-BE49-F238E27FC236}">
                <a16:creationId xmlns:a16="http://schemas.microsoft.com/office/drawing/2014/main" id="{03C04BB7-1A62-494D-9E5A-092E6FBBDDC0}"/>
              </a:ext>
            </a:extLst>
          </p:cNvPr>
          <p:cNvPicPr>
            <a:picLocks noChangeAspect="1"/>
          </p:cNvPicPr>
          <p:nvPr/>
        </p:nvPicPr>
        <p:blipFill rotWithShape="1">
          <a:blip r:embed="rId2"/>
          <a:srcRect l="28138" t="27104" r="40418" b="59117"/>
          <a:stretch/>
        </p:blipFill>
        <p:spPr>
          <a:xfrm>
            <a:off x="8517195" y="2522152"/>
            <a:ext cx="3539612" cy="1046958"/>
          </a:xfrm>
          <a:prstGeom prst="rect">
            <a:avLst/>
          </a:prstGeom>
        </p:spPr>
      </p:pic>
      <p:pic>
        <p:nvPicPr>
          <p:cNvPr id="7" name="Picture 6">
            <a:extLst>
              <a:ext uri="{FF2B5EF4-FFF2-40B4-BE49-F238E27FC236}">
                <a16:creationId xmlns:a16="http://schemas.microsoft.com/office/drawing/2014/main" id="{9DFD5BA1-5C41-433A-8503-82FF952CDFBA}"/>
              </a:ext>
            </a:extLst>
          </p:cNvPr>
          <p:cNvPicPr>
            <a:picLocks noChangeAspect="1"/>
          </p:cNvPicPr>
          <p:nvPr/>
        </p:nvPicPr>
        <p:blipFill rotWithShape="1">
          <a:blip r:embed="rId2"/>
          <a:srcRect l="28138" t="44078" r="28024" b="14197"/>
          <a:stretch/>
        </p:blipFill>
        <p:spPr>
          <a:xfrm>
            <a:off x="31958" y="1820699"/>
            <a:ext cx="8596036" cy="5037301"/>
          </a:xfrm>
          <a:prstGeom prst="rect">
            <a:avLst/>
          </a:prstGeom>
        </p:spPr>
      </p:pic>
      <p:pic>
        <p:nvPicPr>
          <p:cNvPr id="4" name="Picture 3">
            <a:extLst>
              <a:ext uri="{FF2B5EF4-FFF2-40B4-BE49-F238E27FC236}">
                <a16:creationId xmlns:a16="http://schemas.microsoft.com/office/drawing/2014/main" id="{76E18CEC-9F35-4B25-9001-AC6DB729E9F9}"/>
              </a:ext>
            </a:extLst>
          </p:cNvPr>
          <p:cNvPicPr>
            <a:picLocks noChangeAspect="1"/>
          </p:cNvPicPr>
          <p:nvPr/>
        </p:nvPicPr>
        <p:blipFill rotWithShape="1">
          <a:blip r:embed="rId3"/>
          <a:srcRect l="28156" t="45792" r="42812" b="36452"/>
          <a:stretch/>
        </p:blipFill>
        <p:spPr>
          <a:xfrm>
            <a:off x="8572595" y="3661708"/>
            <a:ext cx="3539612" cy="1217710"/>
          </a:xfrm>
          <a:prstGeom prst="rect">
            <a:avLst/>
          </a:prstGeom>
        </p:spPr>
      </p:pic>
    </p:spTree>
    <p:extLst>
      <p:ext uri="{BB962C8B-B14F-4D97-AF65-F5344CB8AC3E}">
        <p14:creationId xmlns:p14="http://schemas.microsoft.com/office/powerpoint/2010/main" val="3190489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62A9-4D38-45C8-8A2F-A274DD6DADDA}"/>
              </a:ext>
            </a:extLst>
          </p:cNvPr>
          <p:cNvSpPr>
            <a:spLocks noGrp="1"/>
          </p:cNvSpPr>
          <p:nvPr>
            <p:ph type="title"/>
          </p:nvPr>
        </p:nvSpPr>
        <p:spPr/>
        <p:txBody>
          <a:bodyPr/>
          <a:lstStyle/>
          <a:p>
            <a:r>
              <a:rPr lang="en-US" dirty="0"/>
              <a:t>Picking the Data Source</a:t>
            </a:r>
          </a:p>
        </p:txBody>
      </p:sp>
      <p:sp>
        <p:nvSpPr>
          <p:cNvPr id="3" name="Content Placeholder 2">
            <a:extLst>
              <a:ext uri="{FF2B5EF4-FFF2-40B4-BE49-F238E27FC236}">
                <a16:creationId xmlns:a16="http://schemas.microsoft.com/office/drawing/2014/main" id="{A355262B-1C03-431D-94AC-1B9133C274AB}"/>
              </a:ext>
            </a:extLst>
          </p:cNvPr>
          <p:cNvSpPr>
            <a:spLocks noGrp="1"/>
          </p:cNvSpPr>
          <p:nvPr>
            <p:ph idx="1"/>
          </p:nvPr>
        </p:nvSpPr>
        <p:spPr>
          <a:xfrm>
            <a:off x="619432" y="2190136"/>
            <a:ext cx="11046542" cy="4594122"/>
          </a:xfrm>
        </p:spPr>
        <p:txBody>
          <a:bodyPr>
            <a:normAutofit fontScale="55000" lnSpcReduction="20000"/>
          </a:bodyPr>
          <a:lstStyle/>
          <a:p>
            <a:r>
              <a:rPr lang="en-US" b="1" dirty="0"/>
              <a:t>A Case Study Using IBM's Notional HR Data</a:t>
            </a:r>
          </a:p>
          <a:p>
            <a:pPr marL="0" indent="0">
              <a:buNone/>
            </a:pPr>
            <a:r>
              <a:rPr lang="en-US" dirty="0"/>
              <a:t>The are many outright and hidden costs to employees choosing to leave the Firm. Whether it's the cost of recruiting, hiring, on-boarding and training another employee to replace them; the cost of lost revenue and productivity; the impact to our reputation with customers; or the setback in our goal to build out an Analytics capability which will help transform our client spaces over time - there is no question that losing talent hurts the business.</a:t>
            </a:r>
          </a:p>
          <a:p>
            <a:pPr marL="0" indent="0">
              <a:buNone/>
            </a:pPr>
            <a:r>
              <a:rPr lang="en-US" dirty="0"/>
              <a:t>All that said - attrition at some level is a fact of life. The questions are: How can data help us understand what drives attrition and if we understand some of the factors that help us predict an increased probability that an employee may leave the team - can we take action to keep our best performers?</a:t>
            </a:r>
          </a:p>
          <a:p>
            <a:r>
              <a:rPr lang="en-US" b="1" dirty="0"/>
              <a:t>Hypothesis</a:t>
            </a:r>
          </a:p>
          <a:p>
            <a:pPr marL="0" indent="0">
              <a:buNone/>
            </a:pPr>
            <a:r>
              <a:rPr lang="en-US" dirty="0"/>
              <a:t>A Hypothesis for this data science project is that there are one or more variables in an HR dataset which can help an organization predict the potential that an employee may to resign with a reasonable degree of confidence.</a:t>
            </a:r>
          </a:p>
          <a:p>
            <a:r>
              <a:rPr lang="en-US" b="1" dirty="0"/>
              <a:t>Goals, Success Measures and Risks</a:t>
            </a:r>
          </a:p>
          <a:p>
            <a:pPr marL="0" indent="0">
              <a:buNone/>
            </a:pPr>
            <a:r>
              <a:rPr lang="en-US" dirty="0"/>
              <a:t>The goal for this project will be to do exploratory analysis on an HR dataset which contains some common information on employees to include if they have left the business. This will be followed by identification of feature variables which have a strong positive or negative relationship on employees who stay or leave. Some initial measures of success will include the identification of one or two variables which have a strong correlation to attrition/retention and then the ability to successfully build one or more models which can be used to predict if an employee is likely to stay or leave an organization.</a:t>
            </a:r>
          </a:p>
          <a:p>
            <a:pPr marL="0" indent="0">
              <a:buNone/>
            </a:pPr>
            <a:r>
              <a:rPr lang="en-US" dirty="0"/>
              <a:t>There are many inherent risks and limitations in this analysis. Some of them include the possibility that the strongest predictors for attrition are not contained in the data set or that the data has quality limitations. It is likely that even strong predictors are by no means a guarantee that an employee may leave - and so the use of this information could have negative consequences if not handled correctly. Another risk for the goals of this project, is that the results from this data set are not transferable to other populations of employees. There are also the risks/limitations of the ability to consistently collect data across different organizations.</a:t>
            </a:r>
          </a:p>
          <a:p>
            <a:r>
              <a:rPr lang="en-US" b="1" dirty="0"/>
              <a:t>Source and Data Set</a:t>
            </a:r>
          </a:p>
          <a:p>
            <a:pPr marL="0" indent="0">
              <a:buNone/>
            </a:pPr>
            <a:r>
              <a:rPr lang="en-US" dirty="0"/>
              <a:t>The dataset I have chosen for this project is from Kaggle datasets, titled "IBM HR Analytics Employee Attrition &amp; Performance: WA</a:t>
            </a:r>
            <a:r>
              <a:rPr lang="en-US" i="1" dirty="0"/>
              <a:t>Fn-UseC</a:t>
            </a:r>
            <a:r>
              <a:rPr lang="en-US" dirty="0"/>
              <a:t>-HR-Employee-Attrition.csv". It is a fictional dataset provided by IBM data scientists and will serve as a useful exercise for this type of problem. Perhaps the methodology and approaches in this capstone project can be applied to other employee datasets to understand if the model produces similar predictive power when tested against real population datasets. The data does have some challenges - two in particular. First there is a concern that the number of records is on 1.4K - not large enough for the type of modeling I'd like to do. I can use the 'bootstrap' methodology to expand the volume of records. The second concern is that the data set is 'fake'. It is not clear from the description if it's based on real findings from IBM and can be extrapolated to real predictors if it is simply used to practice building HR models. For this exercise I am assuming it is a reasonable representation of a real workforce and has been sanitized to protect any privacy and business sensitivities.</a:t>
            </a:r>
          </a:p>
        </p:txBody>
      </p:sp>
    </p:spTree>
    <p:extLst>
      <p:ext uri="{BB962C8B-B14F-4D97-AF65-F5344CB8AC3E}">
        <p14:creationId xmlns:p14="http://schemas.microsoft.com/office/powerpoint/2010/main" val="873273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247C-7A4D-4758-A9F6-7C138341471F}"/>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4FFC1F3F-6040-427B-BE74-D31608B94B64}"/>
              </a:ext>
            </a:extLst>
          </p:cNvPr>
          <p:cNvSpPr>
            <a:spLocks noGrp="1"/>
          </p:cNvSpPr>
          <p:nvPr>
            <p:ph idx="1"/>
          </p:nvPr>
        </p:nvSpPr>
        <p:spPr>
          <a:xfrm>
            <a:off x="1154955" y="2308533"/>
            <a:ext cx="8761412" cy="3416300"/>
          </a:xfrm>
        </p:spPr>
        <p:txBody>
          <a:bodyPr/>
          <a:lstStyle/>
          <a:p>
            <a:r>
              <a:rPr lang="en-US" dirty="0"/>
              <a:t>This was the hard part for this data set (for me…)</a:t>
            </a:r>
          </a:p>
        </p:txBody>
      </p:sp>
      <p:pic>
        <p:nvPicPr>
          <p:cNvPr id="8" name="Picture 7">
            <a:extLst>
              <a:ext uri="{FF2B5EF4-FFF2-40B4-BE49-F238E27FC236}">
                <a16:creationId xmlns:a16="http://schemas.microsoft.com/office/drawing/2014/main" id="{B0C6E89D-C60F-4816-920E-89F61F71E924}"/>
              </a:ext>
            </a:extLst>
          </p:cNvPr>
          <p:cNvPicPr>
            <a:picLocks noChangeAspect="1"/>
          </p:cNvPicPr>
          <p:nvPr/>
        </p:nvPicPr>
        <p:blipFill rotWithShape="1">
          <a:blip r:embed="rId2"/>
          <a:srcRect l="30665" t="12796" r="36371" b="45699"/>
          <a:stretch/>
        </p:blipFill>
        <p:spPr>
          <a:xfrm>
            <a:off x="266164" y="2772968"/>
            <a:ext cx="5456209" cy="3864399"/>
          </a:xfrm>
          <a:prstGeom prst="rect">
            <a:avLst/>
          </a:prstGeom>
        </p:spPr>
      </p:pic>
      <p:pic>
        <p:nvPicPr>
          <p:cNvPr id="9" name="Picture 8">
            <a:extLst>
              <a:ext uri="{FF2B5EF4-FFF2-40B4-BE49-F238E27FC236}">
                <a16:creationId xmlns:a16="http://schemas.microsoft.com/office/drawing/2014/main" id="{127CB40E-0D30-4CC4-AF41-16FB9BCBBC19}"/>
              </a:ext>
            </a:extLst>
          </p:cNvPr>
          <p:cNvPicPr>
            <a:picLocks noChangeAspect="1"/>
          </p:cNvPicPr>
          <p:nvPr/>
        </p:nvPicPr>
        <p:blipFill rotWithShape="1">
          <a:blip r:embed="rId2"/>
          <a:srcRect l="33756" t="54301" r="52514" b="7215"/>
          <a:stretch/>
        </p:blipFill>
        <p:spPr>
          <a:xfrm>
            <a:off x="3148424" y="3429000"/>
            <a:ext cx="2086202" cy="3289259"/>
          </a:xfrm>
          <a:prstGeom prst="rect">
            <a:avLst/>
          </a:prstGeom>
        </p:spPr>
      </p:pic>
      <p:sp>
        <p:nvSpPr>
          <p:cNvPr id="10" name="Content Placeholder 2">
            <a:extLst>
              <a:ext uri="{FF2B5EF4-FFF2-40B4-BE49-F238E27FC236}">
                <a16:creationId xmlns:a16="http://schemas.microsoft.com/office/drawing/2014/main" id="{9C544585-8978-4EDC-8072-4A9027CB2E1F}"/>
              </a:ext>
            </a:extLst>
          </p:cNvPr>
          <p:cNvSpPr txBox="1">
            <a:spLocks/>
          </p:cNvSpPr>
          <p:nvPr/>
        </p:nvSpPr>
        <p:spPr>
          <a:xfrm>
            <a:off x="5871980" y="2772967"/>
            <a:ext cx="6177452" cy="394529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Pretty clean data set (1,470 rows, 35 columns)</a:t>
            </a:r>
          </a:p>
          <a:p>
            <a:r>
              <a:rPr lang="en-US" dirty="0"/>
              <a:t>Drop features such as Employee Number, Employee Count, Over_18, Standard Hours</a:t>
            </a:r>
          </a:p>
          <a:p>
            <a:r>
              <a:rPr lang="en-US" dirty="0"/>
              <a:t>A lot of categorical features  - “Get Dummies”</a:t>
            </a:r>
          </a:p>
          <a:p>
            <a:r>
              <a:rPr lang="en-US" dirty="0"/>
              <a:t>Objective was to explore attrition – categorical ‘predictor’:  </a:t>
            </a:r>
            <a:r>
              <a:rPr lang="en-US" dirty="0" err="1"/>
              <a:t>Attrition_Yes</a:t>
            </a:r>
            <a:endParaRPr lang="en-US" dirty="0"/>
          </a:p>
          <a:p>
            <a:endParaRPr lang="en-US" dirty="0"/>
          </a:p>
          <a:p>
            <a:endParaRPr lang="en-US" dirty="0"/>
          </a:p>
          <a:p>
            <a:endParaRPr lang="en-US" dirty="0"/>
          </a:p>
          <a:p>
            <a:r>
              <a:rPr lang="en-US" dirty="0"/>
              <a:t>Next step – explore the features….</a:t>
            </a:r>
          </a:p>
          <a:p>
            <a:pPr lvl="1"/>
            <a:r>
              <a:rPr lang="en-US" dirty="0"/>
              <a:t>This is where it got harder</a:t>
            </a:r>
          </a:p>
          <a:p>
            <a:endParaRPr lang="en-US" dirty="0"/>
          </a:p>
        </p:txBody>
      </p:sp>
      <p:pic>
        <p:nvPicPr>
          <p:cNvPr id="11" name="Picture 10">
            <a:extLst>
              <a:ext uri="{FF2B5EF4-FFF2-40B4-BE49-F238E27FC236}">
                <a16:creationId xmlns:a16="http://schemas.microsoft.com/office/drawing/2014/main" id="{FF010CFF-C724-44E2-94DA-5DA5E2EECB53}"/>
              </a:ext>
            </a:extLst>
          </p:cNvPr>
          <p:cNvPicPr>
            <a:picLocks noChangeAspect="1"/>
          </p:cNvPicPr>
          <p:nvPr/>
        </p:nvPicPr>
        <p:blipFill rotWithShape="1">
          <a:blip r:embed="rId3"/>
          <a:srcRect l="15431" t="42472" r="51837" b="45914"/>
          <a:stretch/>
        </p:blipFill>
        <p:spPr>
          <a:xfrm>
            <a:off x="6755607" y="4782483"/>
            <a:ext cx="3990714" cy="796511"/>
          </a:xfrm>
          <a:prstGeom prst="rect">
            <a:avLst/>
          </a:prstGeom>
        </p:spPr>
      </p:pic>
    </p:spTree>
    <p:extLst>
      <p:ext uri="{BB962C8B-B14F-4D97-AF65-F5344CB8AC3E}">
        <p14:creationId xmlns:p14="http://schemas.microsoft.com/office/powerpoint/2010/main" val="3715950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1CFA-EFE8-49A3-90F5-CA981C05E30D}"/>
              </a:ext>
            </a:extLst>
          </p:cNvPr>
          <p:cNvSpPr>
            <a:spLocks noGrp="1"/>
          </p:cNvSpPr>
          <p:nvPr>
            <p:ph type="title"/>
          </p:nvPr>
        </p:nvSpPr>
        <p:spPr>
          <a:xfrm>
            <a:off x="1154953" y="973668"/>
            <a:ext cx="9087802" cy="706964"/>
          </a:xfrm>
        </p:spPr>
        <p:txBody>
          <a:bodyPr/>
          <a:lstStyle/>
          <a:p>
            <a:r>
              <a:rPr lang="en-US" dirty="0"/>
              <a:t>Exploring Features – Data Visualizations</a:t>
            </a:r>
          </a:p>
        </p:txBody>
      </p:sp>
      <p:pic>
        <p:nvPicPr>
          <p:cNvPr id="4" name="Picture 3">
            <a:extLst>
              <a:ext uri="{FF2B5EF4-FFF2-40B4-BE49-F238E27FC236}">
                <a16:creationId xmlns:a16="http://schemas.microsoft.com/office/drawing/2014/main" id="{0C61DDE8-3950-4F98-BEC0-318C8DD81829}"/>
              </a:ext>
            </a:extLst>
          </p:cNvPr>
          <p:cNvPicPr>
            <a:picLocks noChangeAspect="1"/>
          </p:cNvPicPr>
          <p:nvPr/>
        </p:nvPicPr>
        <p:blipFill rotWithShape="1">
          <a:blip r:embed="rId2"/>
          <a:srcRect l="20323" t="26255" r="20143" b="6101"/>
          <a:stretch/>
        </p:blipFill>
        <p:spPr>
          <a:xfrm>
            <a:off x="14755" y="1634527"/>
            <a:ext cx="8172781" cy="5223473"/>
          </a:xfrm>
          <a:prstGeom prst="rect">
            <a:avLst/>
          </a:prstGeom>
        </p:spPr>
      </p:pic>
    </p:spTree>
    <p:extLst>
      <p:ext uri="{BB962C8B-B14F-4D97-AF65-F5344CB8AC3E}">
        <p14:creationId xmlns:p14="http://schemas.microsoft.com/office/powerpoint/2010/main" val="2311615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1CFA-EFE8-49A3-90F5-CA981C05E30D}"/>
              </a:ext>
            </a:extLst>
          </p:cNvPr>
          <p:cNvSpPr>
            <a:spLocks noGrp="1"/>
          </p:cNvSpPr>
          <p:nvPr>
            <p:ph type="title"/>
          </p:nvPr>
        </p:nvSpPr>
        <p:spPr>
          <a:xfrm>
            <a:off x="1154953" y="973668"/>
            <a:ext cx="9087802" cy="706964"/>
          </a:xfrm>
        </p:spPr>
        <p:txBody>
          <a:bodyPr/>
          <a:lstStyle/>
          <a:p>
            <a:r>
              <a:rPr lang="en-US" dirty="0"/>
              <a:t>Exploring Features – Data Visualizations</a:t>
            </a:r>
          </a:p>
        </p:txBody>
      </p:sp>
      <p:pic>
        <p:nvPicPr>
          <p:cNvPr id="4" name="Picture 3">
            <a:extLst>
              <a:ext uri="{FF2B5EF4-FFF2-40B4-BE49-F238E27FC236}">
                <a16:creationId xmlns:a16="http://schemas.microsoft.com/office/drawing/2014/main" id="{0C61DDE8-3950-4F98-BEC0-318C8DD81829}"/>
              </a:ext>
            </a:extLst>
          </p:cNvPr>
          <p:cNvPicPr>
            <a:picLocks noChangeAspect="1"/>
          </p:cNvPicPr>
          <p:nvPr/>
        </p:nvPicPr>
        <p:blipFill rotWithShape="1">
          <a:blip r:embed="rId2"/>
          <a:srcRect l="20323" t="26255" r="20143" b="6101"/>
          <a:stretch/>
        </p:blipFill>
        <p:spPr>
          <a:xfrm>
            <a:off x="14755" y="1634527"/>
            <a:ext cx="8172781" cy="5223473"/>
          </a:xfrm>
          <a:prstGeom prst="rect">
            <a:avLst/>
          </a:prstGeom>
        </p:spPr>
      </p:pic>
      <p:pic>
        <p:nvPicPr>
          <p:cNvPr id="5" name="Picture 4">
            <a:extLst>
              <a:ext uri="{FF2B5EF4-FFF2-40B4-BE49-F238E27FC236}">
                <a16:creationId xmlns:a16="http://schemas.microsoft.com/office/drawing/2014/main" id="{F261A426-DF76-4ED1-964D-B9EF7E49F731}"/>
              </a:ext>
            </a:extLst>
          </p:cNvPr>
          <p:cNvPicPr>
            <a:picLocks noChangeAspect="1"/>
          </p:cNvPicPr>
          <p:nvPr/>
        </p:nvPicPr>
        <p:blipFill rotWithShape="1">
          <a:blip r:embed="rId3"/>
          <a:srcRect l="20625" t="39453" r="20343" b="30431"/>
          <a:stretch/>
        </p:blipFill>
        <p:spPr>
          <a:xfrm>
            <a:off x="1482214" y="2375112"/>
            <a:ext cx="9925664" cy="2848361"/>
          </a:xfrm>
          <a:prstGeom prst="rect">
            <a:avLst/>
          </a:prstGeom>
        </p:spPr>
      </p:pic>
    </p:spTree>
    <p:extLst>
      <p:ext uri="{BB962C8B-B14F-4D97-AF65-F5344CB8AC3E}">
        <p14:creationId xmlns:p14="http://schemas.microsoft.com/office/powerpoint/2010/main" val="2702226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1CFA-EFE8-49A3-90F5-CA981C05E30D}"/>
              </a:ext>
            </a:extLst>
          </p:cNvPr>
          <p:cNvSpPr>
            <a:spLocks noGrp="1"/>
          </p:cNvSpPr>
          <p:nvPr>
            <p:ph type="title"/>
          </p:nvPr>
        </p:nvSpPr>
        <p:spPr>
          <a:xfrm>
            <a:off x="1154953" y="973668"/>
            <a:ext cx="9087802" cy="706964"/>
          </a:xfrm>
        </p:spPr>
        <p:txBody>
          <a:bodyPr/>
          <a:lstStyle/>
          <a:p>
            <a:r>
              <a:rPr lang="en-US" dirty="0"/>
              <a:t>Exploring Features – Data Visualizations</a:t>
            </a:r>
          </a:p>
        </p:txBody>
      </p:sp>
      <p:pic>
        <p:nvPicPr>
          <p:cNvPr id="3" name="Picture 2">
            <a:extLst>
              <a:ext uri="{FF2B5EF4-FFF2-40B4-BE49-F238E27FC236}">
                <a16:creationId xmlns:a16="http://schemas.microsoft.com/office/drawing/2014/main" id="{1A27655F-70A7-4BF8-9697-69E987C47524}"/>
              </a:ext>
            </a:extLst>
          </p:cNvPr>
          <p:cNvPicPr>
            <a:picLocks noChangeAspect="1"/>
          </p:cNvPicPr>
          <p:nvPr/>
        </p:nvPicPr>
        <p:blipFill rotWithShape="1">
          <a:blip r:embed="rId2"/>
          <a:srcRect l="28609" t="11475" r="27963" b="8494"/>
          <a:stretch/>
        </p:blipFill>
        <p:spPr>
          <a:xfrm>
            <a:off x="464574" y="1799303"/>
            <a:ext cx="5294671" cy="5016302"/>
          </a:xfrm>
          <a:prstGeom prst="rect">
            <a:avLst/>
          </a:prstGeom>
        </p:spPr>
      </p:pic>
      <p:pic>
        <p:nvPicPr>
          <p:cNvPr id="5" name="Picture 4">
            <a:extLst>
              <a:ext uri="{FF2B5EF4-FFF2-40B4-BE49-F238E27FC236}">
                <a16:creationId xmlns:a16="http://schemas.microsoft.com/office/drawing/2014/main" id="{5DE96A6A-46C8-4A10-9E2E-2E35F85287D9}"/>
              </a:ext>
            </a:extLst>
          </p:cNvPr>
          <p:cNvPicPr>
            <a:picLocks noChangeAspect="1"/>
          </p:cNvPicPr>
          <p:nvPr/>
        </p:nvPicPr>
        <p:blipFill rotWithShape="1">
          <a:blip r:embed="rId3"/>
          <a:srcRect l="28427" t="8743" r="27722" b="11399"/>
          <a:stretch/>
        </p:blipFill>
        <p:spPr>
          <a:xfrm>
            <a:off x="6340406" y="1799303"/>
            <a:ext cx="5346291" cy="4929424"/>
          </a:xfrm>
          <a:prstGeom prst="rect">
            <a:avLst/>
          </a:prstGeom>
        </p:spPr>
      </p:pic>
    </p:spTree>
    <p:extLst>
      <p:ext uri="{BB962C8B-B14F-4D97-AF65-F5344CB8AC3E}">
        <p14:creationId xmlns:p14="http://schemas.microsoft.com/office/powerpoint/2010/main" val="3125611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0BE9D-6752-4199-B2FE-31CE682CB107}"/>
              </a:ext>
            </a:extLst>
          </p:cNvPr>
          <p:cNvSpPr>
            <a:spLocks noGrp="1"/>
          </p:cNvSpPr>
          <p:nvPr>
            <p:ph type="title"/>
          </p:nvPr>
        </p:nvSpPr>
        <p:spPr>
          <a:xfrm>
            <a:off x="1154953" y="973668"/>
            <a:ext cx="9183666" cy="706964"/>
          </a:xfrm>
        </p:spPr>
        <p:txBody>
          <a:bodyPr/>
          <a:lstStyle/>
          <a:p>
            <a:r>
              <a:rPr lang="en-US" dirty="0"/>
              <a:t>Exploring Features – Data Visualizations</a:t>
            </a:r>
          </a:p>
        </p:txBody>
      </p:sp>
      <p:pic>
        <p:nvPicPr>
          <p:cNvPr id="4" name="Picture 3">
            <a:extLst>
              <a:ext uri="{FF2B5EF4-FFF2-40B4-BE49-F238E27FC236}">
                <a16:creationId xmlns:a16="http://schemas.microsoft.com/office/drawing/2014/main" id="{6A332D46-5DA4-43ED-A189-ABD416EACA09}"/>
              </a:ext>
            </a:extLst>
          </p:cNvPr>
          <p:cNvPicPr>
            <a:picLocks noChangeAspect="1"/>
          </p:cNvPicPr>
          <p:nvPr/>
        </p:nvPicPr>
        <p:blipFill rotWithShape="1">
          <a:blip r:embed="rId2"/>
          <a:srcRect l="28004" t="18361" r="28206" b="10107"/>
          <a:stretch/>
        </p:blipFill>
        <p:spPr>
          <a:xfrm>
            <a:off x="407870" y="1856484"/>
            <a:ext cx="5338916" cy="4905652"/>
          </a:xfrm>
          <a:prstGeom prst="rect">
            <a:avLst/>
          </a:prstGeom>
        </p:spPr>
      </p:pic>
      <p:pic>
        <p:nvPicPr>
          <p:cNvPr id="5" name="Picture 4">
            <a:extLst>
              <a:ext uri="{FF2B5EF4-FFF2-40B4-BE49-F238E27FC236}">
                <a16:creationId xmlns:a16="http://schemas.microsoft.com/office/drawing/2014/main" id="{E908A381-45D4-40C5-9CFD-00822C178CDE}"/>
              </a:ext>
            </a:extLst>
          </p:cNvPr>
          <p:cNvPicPr>
            <a:picLocks noChangeAspect="1"/>
          </p:cNvPicPr>
          <p:nvPr/>
        </p:nvPicPr>
        <p:blipFill rotWithShape="1">
          <a:blip r:embed="rId3"/>
          <a:srcRect l="27883" t="12568" r="35161" b="28710"/>
          <a:stretch/>
        </p:blipFill>
        <p:spPr>
          <a:xfrm>
            <a:off x="5832987" y="1857176"/>
            <a:ext cx="3338220" cy="3253706"/>
          </a:xfrm>
          <a:prstGeom prst="rect">
            <a:avLst/>
          </a:prstGeom>
        </p:spPr>
      </p:pic>
      <p:pic>
        <p:nvPicPr>
          <p:cNvPr id="6" name="Picture 5">
            <a:extLst>
              <a:ext uri="{FF2B5EF4-FFF2-40B4-BE49-F238E27FC236}">
                <a16:creationId xmlns:a16="http://schemas.microsoft.com/office/drawing/2014/main" id="{E9A7AC87-7362-41E4-89F0-E29E3FBF4205}"/>
              </a:ext>
            </a:extLst>
          </p:cNvPr>
          <p:cNvPicPr>
            <a:picLocks noChangeAspect="1"/>
          </p:cNvPicPr>
          <p:nvPr/>
        </p:nvPicPr>
        <p:blipFill rotWithShape="1">
          <a:blip r:embed="rId4"/>
          <a:srcRect l="28186" t="44839" r="36734" b="15914"/>
          <a:stretch/>
        </p:blipFill>
        <p:spPr>
          <a:xfrm>
            <a:off x="9070256" y="2414963"/>
            <a:ext cx="3060291" cy="2097256"/>
          </a:xfrm>
          <a:prstGeom prst="rect">
            <a:avLst/>
          </a:prstGeom>
        </p:spPr>
      </p:pic>
      <p:pic>
        <p:nvPicPr>
          <p:cNvPr id="7" name="Picture 6">
            <a:extLst>
              <a:ext uri="{FF2B5EF4-FFF2-40B4-BE49-F238E27FC236}">
                <a16:creationId xmlns:a16="http://schemas.microsoft.com/office/drawing/2014/main" id="{E53AF198-A41E-46FB-A3C0-BFE9E1AA791E}"/>
              </a:ext>
            </a:extLst>
          </p:cNvPr>
          <p:cNvPicPr>
            <a:picLocks noChangeAspect="1"/>
          </p:cNvPicPr>
          <p:nvPr/>
        </p:nvPicPr>
        <p:blipFill rotWithShape="1">
          <a:blip r:embed="rId5"/>
          <a:srcRect l="28548" t="46557" r="36674" b="34516"/>
          <a:stretch/>
        </p:blipFill>
        <p:spPr>
          <a:xfrm>
            <a:off x="7481119" y="5383161"/>
            <a:ext cx="3251256" cy="1378975"/>
          </a:xfrm>
          <a:prstGeom prst="rect">
            <a:avLst/>
          </a:prstGeom>
        </p:spPr>
      </p:pic>
    </p:spTree>
    <p:extLst>
      <p:ext uri="{BB962C8B-B14F-4D97-AF65-F5344CB8AC3E}">
        <p14:creationId xmlns:p14="http://schemas.microsoft.com/office/powerpoint/2010/main" val="2204566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0BE9D-6752-4199-B2FE-31CE682CB107}"/>
              </a:ext>
            </a:extLst>
          </p:cNvPr>
          <p:cNvSpPr>
            <a:spLocks noGrp="1"/>
          </p:cNvSpPr>
          <p:nvPr>
            <p:ph type="title"/>
          </p:nvPr>
        </p:nvSpPr>
        <p:spPr>
          <a:xfrm>
            <a:off x="1154953" y="973668"/>
            <a:ext cx="9183666" cy="706964"/>
          </a:xfrm>
        </p:spPr>
        <p:txBody>
          <a:bodyPr/>
          <a:lstStyle/>
          <a:p>
            <a:r>
              <a:rPr lang="en-US" dirty="0"/>
              <a:t>Exploring Features – Data Visualizations</a:t>
            </a:r>
          </a:p>
        </p:txBody>
      </p:sp>
      <p:pic>
        <p:nvPicPr>
          <p:cNvPr id="8" name="Picture 7">
            <a:extLst>
              <a:ext uri="{FF2B5EF4-FFF2-40B4-BE49-F238E27FC236}">
                <a16:creationId xmlns:a16="http://schemas.microsoft.com/office/drawing/2014/main" id="{AE6F94E5-6144-4DB6-877E-BB1947B768F7}"/>
              </a:ext>
            </a:extLst>
          </p:cNvPr>
          <p:cNvPicPr>
            <a:picLocks noChangeAspect="1"/>
          </p:cNvPicPr>
          <p:nvPr/>
        </p:nvPicPr>
        <p:blipFill rotWithShape="1">
          <a:blip r:embed="rId2"/>
          <a:srcRect l="28233" t="37762" r="43135" b="12626"/>
          <a:stretch/>
        </p:blipFill>
        <p:spPr>
          <a:xfrm>
            <a:off x="7130845" y="2097293"/>
            <a:ext cx="4726857" cy="4607186"/>
          </a:xfrm>
          <a:prstGeom prst="rect">
            <a:avLst/>
          </a:prstGeom>
        </p:spPr>
      </p:pic>
      <p:pic>
        <p:nvPicPr>
          <p:cNvPr id="3" name="Picture 2">
            <a:extLst>
              <a:ext uri="{FF2B5EF4-FFF2-40B4-BE49-F238E27FC236}">
                <a16:creationId xmlns:a16="http://schemas.microsoft.com/office/drawing/2014/main" id="{BC380BF3-0BF0-48A7-B4A9-E4A80E79DA71}"/>
              </a:ext>
            </a:extLst>
          </p:cNvPr>
          <p:cNvPicPr>
            <a:picLocks noChangeAspect="1"/>
          </p:cNvPicPr>
          <p:nvPr/>
        </p:nvPicPr>
        <p:blipFill rotWithShape="1">
          <a:blip r:embed="rId3"/>
          <a:srcRect l="28246" t="16065" r="28205" b="47850"/>
          <a:stretch/>
        </p:blipFill>
        <p:spPr>
          <a:xfrm>
            <a:off x="228598" y="2097293"/>
            <a:ext cx="5878979" cy="2740178"/>
          </a:xfrm>
          <a:prstGeom prst="rect">
            <a:avLst/>
          </a:prstGeom>
        </p:spPr>
      </p:pic>
      <p:pic>
        <p:nvPicPr>
          <p:cNvPr id="10" name="Picture 9">
            <a:extLst>
              <a:ext uri="{FF2B5EF4-FFF2-40B4-BE49-F238E27FC236}">
                <a16:creationId xmlns:a16="http://schemas.microsoft.com/office/drawing/2014/main" id="{03939A8B-A966-4E44-AA07-27EE881B2753}"/>
              </a:ext>
            </a:extLst>
          </p:cNvPr>
          <p:cNvPicPr>
            <a:picLocks noChangeAspect="1"/>
          </p:cNvPicPr>
          <p:nvPr/>
        </p:nvPicPr>
        <p:blipFill rotWithShape="1">
          <a:blip r:embed="rId4"/>
          <a:srcRect l="28306" t="50000" r="43811" b="24301"/>
          <a:stretch/>
        </p:blipFill>
        <p:spPr>
          <a:xfrm>
            <a:off x="228599" y="4782077"/>
            <a:ext cx="2890686" cy="2075923"/>
          </a:xfrm>
          <a:prstGeom prst="rect">
            <a:avLst/>
          </a:prstGeom>
        </p:spPr>
      </p:pic>
      <p:pic>
        <p:nvPicPr>
          <p:cNvPr id="11" name="Picture 10">
            <a:extLst>
              <a:ext uri="{FF2B5EF4-FFF2-40B4-BE49-F238E27FC236}">
                <a16:creationId xmlns:a16="http://schemas.microsoft.com/office/drawing/2014/main" id="{30CB9134-AC25-4738-946F-A5971D74A115}"/>
              </a:ext>
            </a:extLst>
          </p:cNvPr>
          <p:cNvPicPr>
            <a:picLocks noChangeAspect="1"/>
          </p:cNvPicPr>
          <p:nvPr/>
        </p:nvPicPr>
        <p:blipFill rotWithShape="1">
          <a:blip r:embed="rId5"/>
          <a:srcRect l="28790" t="56721" r="43327" b="19032"/>
          <a:stretch/>
        </p:blipFill>
        <p:spPr>
          <a:xfrm>
            <a:off x="3274142" y="4900211"/>
            <a:ext cx="2890687" cy="1906169"/>
          </a:xfrm>
          <a:prstGeom prst="rect">
            <a:avLst/>
          </a:prstGeom>
        </p:spPr>
      </p:pic>
    </p:spTree>
    <p:extLst>
      <p:ext uri="{BB962C8B-B14F-4D97-AF65-F5344CB8AC3E}">
        <p14:creationId xmlns:p14="http://schemas.microsoft.com/office/powerpoint/2010/main" val="2350353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0BE9D-6752-4199-B2FE-31CE682CB107}"/>
              </a:ext>
            </a:extLst>
          </p:cNvPr>
          <p:cNvSpPr>
            <a:spLocks noGrp="1"/>
          </p:cNvSpPr>
          <p:nvPr>
            <p:ph type="title"/>
          </p:nvPr>
        </p:nvSpPr>
        <p:spPr>
          <a:xfrm>
            <a:off x="1154953" y="973668"/>
            <a:ext cx="9183666" cy="706964"/>
          </a:xfrm>
        </p:spPr>
        <p:txBody>
          <a:bodyPr/>
          <a:lstStyle/>
          <a:p>
            <a:r>
              <a:rPr lang="en-US" dirty="0"/>
              <a:t>Exploring Features – Data Visualizations</a:t>
            </a:r>
          </a:p>
        </p:txBody>
      </p:sp>
      <p:pic>
        <p:nvPicPr>
          <p:cNvPr id="9" name="Picture 8">
            <a:extLst>
              <a:ext uri="{FF2B5EF4-FFF2-40B4-BE49-F238E27FC236}">
                <a16:creationId xmlns:a16="http://schemas.microsoft.com/office/drawing/2014/main" id="{2F3E9CD2-AA00-4613-953B-C5C217905809}"/>
              </a:ext>
            </a:extLst>
          </p:cNvPr>
          <p:cNvPicPr>
            <a:picLocks noChangeAspect="1"/>
          </p:cNvPicPr>
          <p:nvPr/>
        </p:nvPicPr>
        <p:blipFill rotWithShape="1">
          <a:blip r:embed="rId2"/>
          <a:srcRect l="28669" t="37377" r="43810" b="14198"/>
          <a:stretch/>
        </p:blipFill>
        <p:spPr>
          <a:xfrm>
            <a:off x="789039" y="1878942"/>
            <a:ext cx="4889093" cy="4588226"/>
          </a:xfrm>
          <a:prstGeom prst="rect">
            <a:avLst/>
          </a:prstGeom>
        </p:spPr>
      </p:pic>
      <p:pic>
        <p:nvPicPr>
          <p:cNvPr id="5" name="Picture 4">
            <a:extLst>
              <a:ext uri="{FF2B5EF4-FFF2-40B4-BE49-F238E27FC236}">
                <a16:creationId xmlns:a16="http://schemas.microsoft.com/office/drawing/2014/main" id="{DED3E5C9-9632-44FE-B236-77E19C1C3131}"/>
              </a:ext>
            </a:extLst>
          </p:cNvPr>
          <p:cNvPicPr>
            <a:picLocks noChangeAspect="1"/>
          </p:cNvPicPr>
          <p:nvPr/>
        </p:nvPicPr>
        <p:blipFill rotWithShape="1">
          <a:blip r:embed="rId3"/>
          <a:srcRect l="28488" t="42951" r="43206" b="6882"/>
          <a:stretch/>
        </p:blipFill>
        <p:spPr>
          <a:xfrm>
            <a:off x="6575322" y="1878942"/>
            <a:ext cx="4707194" cy="4692684"/>
          </a:xfrm>
          <a:prstGeom prst="rect">
            <a:avLst/>
          </a:prstGeom>
        </p:spPr>
      </p:pic>
    </p:spTree>
    <p:extLst>
      <p:ext uri="{BB962C8B-B14F-4D97-AF65-F5344CB8AC3E}">
        <p14:creationId xmlns:p14="http://schemas.microsoft.com/office/powerpoint/2010/main" val="11106239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Ion Boardroom</Template>
  <TotalTime>193</TotalTime>
  <Words>965</Words>
  <Application>Microsoft Office PowerPoint</Application>
  <PresentationFormat>Widescreen</PresentationFormat>
  <Paragraphs>58</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Gothic</vt:lpstr>
      <vt:lpstr>Wingdings 3</vt:lpstr>
      <vt:lpstr>Ion Boardroom</vt:lpstr>
      <vt:lpstr>IBM Employee Attrition</vt:lpstr>
      <vt:lpstr>Picking the Data Source</vt:lpstr>
      <vt:lpstr>Exploratory Data Analysis</vt:lpstr>
      <vt:lpstr>Exploring Features – Data Visualizations</vt:lpstr>
      <vt:lpstr>Exploring Features – Data Visualizations</vt:lpstr>
      <vt:lpstr>Exploring Features – Data Visualizations</vt:lpstr>
      <vt:lpstr>Exploring Features – Data Visualizations</vt:lpstr>
      <vt:lpstr>Exploring Features – Data Visualizations</vt:lpstr>
      <vt:lpstr>Exploring Features – Data Visualizations</vt:lpstr>
      <vt:lpstr>Exploring Features – Data Visualizations</vt:lpstr>
      <vt:lpstr>Done with the EDA Do-loop </vt:lpstr>
      <vt:lpstr>Model Performance </vt:lpstr>
      <vt:lpstr>Model Performance – Weak Signal</vt:lpstr>
      <vt:lpstr>Model Performance – SMOTE RF</vt:lpstr>
      <vt:lpstr>Model Performance – SMOTE RF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Employee Attrition</dc:title>
  <dc:creator>Frazier, Andrew [USA]</dc:creator>
  <cp:lastModifiedBy>Frazier, Andrew [USA]</cp:lastModifiedBy>
  <cp:revision>20</cp:revision>
  <dcterms:created xsi:type="dcterms:W3CDTF">2018-09-17T22:51:38Z</dcterms:created>
  <dcterms:modified xsi:type="dcterms:W3CDTF">2018-09-18T02:04:44Z</dcterms:modified>
</cp:coreProperties>
</file>